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303" r:id="rId6"/>
    <p:sldId id="312" r:id="rId7"/>
    <p:sldId id="313" r:id="rId8"/>
    <p:sldId id="314" r:id="rId9"/>
    <p:sldId id="315" r:id="rId10"/>
    <p:sldId id="316" r:id="rId11"/>
    <p:sldId id="317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96374" autoAdjust="0"/>
  </p:normalViewPr>
  <p:slideViewPr>
    <p:cSldViewPr snapToGrid="0" snapToObjects="1">
      <p:cViewPr varScale="1">
        <p:scale>
          <a:sx n="96" d="100"/>
          <a:sy n="96" d="100"/>
        </p:scale>
        <p:origin x="102" y="5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ACBC-A7D3-8F46-8641-2495F6FD2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0322B-4735-E847-A2C6-A4378E59F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09F62-759D-E048-BF6C-248F30CD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A64AC-A7EB-C34D-ACF9-BC697072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54738-2569-214F-90C4-5907D0C5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7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C425-7326-314A-9908-009E2438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46DED-54B8-BD4E-926A-79F25FA78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18BB3-E555-E344-AD4D-CA65E889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3CDED-19E8-9042-9581-5ABDBB4A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0BAA7-8937-2B40-A1AF-24D24A4A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1E878-9FB8-A243-8EC9-1C05942F2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DEDC0-55D0-D840-80DF-CC23F5C9F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E21D2-4874-7240-B09C-3D0CE62B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77E9E-C610-8C48-8B44-A715C1D4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C0FC5-8872-1F42-93ED-0CEBFD5F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04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title="-">
            <a:extLst>
              <a:ext uri="{FF2B5EF4-FFF2-40B4-BE49-F238E27FC236}">
                <a16:creationId xmlns:a16="http://schemas.microsoft.com/office/drawing/2014/main" id="{A7175401-FCEF-1546-A180-5CAB29B3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0" y="75767"/>
            <a:ext cx="10515600" cy="70173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4135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4CEE-1DEB-CD40-8C05-1ED1F91A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CCB7-6A3F-0E43-AC1E-D0F8E3AA5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38F28-3C52-094C-9BE6-020725E7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990A9-B6A2-3B4A-A154-38D0DF90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5FC5E-4E2C-8D45-8809-896F8D8C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0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8BAB-BF11-0041-8868-778E9182C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73B95-19A9-7247-A1FF-41EF47763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9434E-9E81-2A4B-8FB7-A2BA97E0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CA7F8-CF7A-E444-987D-94574F2B4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99CD9-8A8B-A94F-AD1F-D5EA0878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9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4EE5-D4D0-D34F-9819-CB97DA5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B517-72AC-E34E-A504-FDF66F605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8BBAA-7DE4-AA42-80CE-7C2B5CF9C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78076-4942-B24B-A941-7ED6EBFA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FD1C1-CF56-DE46-93CF-F69E230D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DBB7D-4C10-BC42-8B28-FD854B8E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9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E082-F42E-E14F-8829-AB92E956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523BE-1A57-F24C-8ED6-7587DBEE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9D4F7-25D2-0848-A8FD-17C635F89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20B37-A0FF-BB41-AA29-56954E604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E9C75-6BA7-AB4B-9BD9-CDC311B60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686F1-029B-D248-873F-6B49B07E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9D3A02-BD5A-2246-A3C5-6BA090C4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81C1F-3537-264C-886F-901B42A1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4012-C4A3-A54E-AF71-AD383AC2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82A2A-53E9-5240-98EA-B1B42045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5C905-78AF-E24A-8C5A-24CA50AA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AFB80-70B0-6B42-87D3-566D8282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1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1C829-550D-AA41-B98F-B051AA2D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12822-3230-C54F-814A-6D59264A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6E242-1F33-E74B-827B-8E692E00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F58D-4E65-EA4D-8E49-11C45C77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C71C4-5A44-C54D-B5A6-D6E90F691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7E0A3-465F-4947-9ED1-30CD656CC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E772B-8F66-3A4B-A5E4-502BAE52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FDD0-43AF-8E49-80B0-084751E7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B290F-D79D-9B43-AB61-6BCE1AC8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2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346A-ADC5-CB48-82AC-5769526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573A65-8F4B-F042-BD17-88ED44346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B137-086C-FA40-8901-E188E8EF3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D2541-81B6-1043-86DC-84700D56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D7D1C-F3A5-4545-8E35-8EC021CA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B5013-C37C-2D4D-AF65-905769A3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6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B0862D-69A5-2642-BA03-85827C60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72E00-5696-A649-8DD4-CD900AAF2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7336A-CAD7-B84A-971E-270A10EDB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F620C-4B8B-F84B-A41D-42AAD8DC77E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74001-BE2A-724A-B35B-02FDB1E1B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954F7-99F8-684B-B33E-AED637684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5F14B-D7A0-4A44-A750-91EB42151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8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F279-D196-4054-B8C8-083A28862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7FBE6E-49C1-4441-90F0-57367D03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72715"/>
              </p:ext>
            </p:extLst>
          </p:nvPr>
        </p:nvGraphicFramePr>
        <p:xfrm>
          <a:off x="2032000" y="71966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644695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48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5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0x0000006000000000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0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7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730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1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5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450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089DF0-8672-334B-A509-CD638C1A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71600" y="1223010"/>
            <a:ext cx="537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91EF0-E26D-964D-8B7E-42F9033C7AB1}"/>
              </a:ext>
            </a:extLst>
          </p:cNvPr>
          <p:cNvSpPr txBox="1"/>
          <p:nvPr/>
        </p:nvSpPr>
        <p:spPr>
          <a:xfrm>
            <a:off x="683747" y="1024056"/>
            <a:ext cx="59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D0D6D-6C12-7940-9344-812FDDD23ECC}"/>
              </a:ext>
            </a:extLst>
          </p:cNvPr>
          <p:cNvSpPr txBox="1"/>
          <p:nvPr/>
        </p:nvSpPr>
        <p:spPr>
          <a:xfrm>
            <a:off x="1013386" y="4729163"/>
            <a:ext cx="112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 var1;</a:t>
            </a:r>
          </a:p>
        </p:txBody>
      </p:sp>
    </p:spTree>
    <p:extLst>
      <p:ext uri="{BB962C8B-B14F-4D97-AF65-F5344CB8AC3E}">
        <p14:creationId xmlns:p14="http://schemas.microsoft.com/office/powerpoint/2010/main" val="396736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6F76-A483-A14C-999E-41673C9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Calling </a:t>
            </a:r>
            <a:r>
              <a:rPr lang="en-US" dirty="0" err="1"/>
              <a:t>next_tag</a:t>
            </a:r>
            <a:r>
              <a:rPr lang="en-US" dirty="0"/>
              <a:t>, </a:t>
            </a:r>
            <a:br>
              <a:rPr lang="en-US" dirty="0"/>
            </a:br>
            <a:r>
              <a:rPr lang="en-US" sz="3100" dirty="0"/>
              <a:t>str2 = “</a:t>
            </a:r>
            <a:r>
              <a:rPr lang="en-US" sz="3100" dirty="0" err="1"/>
              <a:t>bbbbbbbbbbbbbbbbbbbbbbbb</a:t>
            </a:r>
            <a:r>
              <a:rPr lang="en-US" sz="3200" dirty="0" err="1"/>
              <a:t>bbbbbbbbb</a:t>
            </a:r>
            <a:r>
              <a:rPr lang="en-US" sz="3100" dirty="0"/>
              <a:t>”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ECCC3-6589-9F49-A776-6D687FC5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2032107"/>
            <a:ext cx="2551654" cy="11097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99EB2-33E1-7546-88E8-3B04A3F1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3140102"/>
            <a:ext cx="2551654" cy="17543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2AE38-0AFD-0A49-B533-A9447F387CC9}"/>
              </a:ext>
            </a:extLst>
          </p:cNvPr>
          <p:cNvSpPr txBox="1"/>
          <p:nvPr/>
        </p:nvSpPr>
        <p:spPr>
          <a:xfrm>
            <a:off x="5357192" y="1997839"/>
            <a:ext cx="68265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 007F FFFF 0058    </a:t>
            </a:r>
            <a:r>
              <a:rPr lang="en-US" dirty="0">
                <a:solidFill>
                  <a:schemeClr val="bg2"/>
                </a:solidFill>
              </a:rPr>
              <a:t>0000000000000022</a:t>
            </a:r>
            <a:r>
              <a:rPr lang="en-US" dirty="0"/>
              <a:t>                </a:t>
            </a:r>
            <a:r>
              <a:rPr lang="en-US" dirty="0" err="1"/>
              <a:t>argc</a:t>
            </a:r>
            <a:endParaRPr lang="en-US" dirty="0"/>
          </a:p>
          <a:p>
            <a:r>
              <a:rPr lang="en-US" dirty="0"/>
              <a:t>0x0000 007F FFFF 0050    </a:t>
            </a:r>
            <a:r>
              <a:rPr lang="en-US" dirty="0">
                <a:solidFill>
                  <a:schemeClr val="bg2"/>
                </a:solidFill>
              </a:rPr>
              <a:t>0000000011000000</a:t>
            </a:r>
            <a:r>
              <a:rPr lang="en-US" dirty="0"/>
              <a:t>                </a:t>
            </a:r>
            <a:r>
              <a:rPr lang="en-US" dirty="0" err="1"/>
              <a:t>argv</a:t>
            </a:r>
            <a:endParaRPr lang="en-US" dirty="0"/>
          </a:p>
          <a:p>
            <a:r>
              <a:rPr lang="en-US" dirty="0"/>
              <a:t>0x0000 007F FFFF 0048    </a:t>
            </a:r>
            <a:r>
              <a:rPr lang="en-US" dirty="0">
                <a:solidFill>
                  <a:schemeClr val="bg2"/>
                </a:solidFill>
              </a:rPr>
              <a:t>0000007FFFFF0058</a:t>
            </a:r>
            <a:r>
              <a:rPr lang="en-US" dirty="0"/>
              <a:t>                 frame pointer </a:t>
            </a:r>
          </a:p>
          <a:p>
            <a:r>
              <a:rPr lang="en-US" dirty="0"/>
              <a:t>0x0000 007F FFFF 0040    </a:t>
            </a:r>
            <a:r>
              <a:rPr lang="en-US" dirty="0">
                <a:solidFill>
                  <a:schemeClr val="bg2"/>
                </a:solidFill>
              </a:rPr>
              <a:t>420000000040DD1A</a:t>
            </a:r>
            <a:r>
              <a:rPr lang="en-US" dirty="0"/>
              <a:t>               return address</a:t>
            </a:r>
          </a:p>
          <a:p>
            <a:r>
              <a:rPr lang="en-US" dirty="0"/>
              <a:t>0x0000 007F FFFF 0038.    4242424242424242               </a:t>
            </a:r>
            <a:r>
              <a:rPr lang="en-US" dirty="0" err="1"/>
              <a:t>myArgument</a:t>
            </a:r>
            <a:endParaRPr lang="en-US" dirty="0"/>
          </a:p>
          <a:p>
            <a:r>
              <a:rPr lang="en-US" dirty="0"/>
              <a:t>0x0000 007F FFFF 0030     4242424242424242               valid </a:t>
            </a:r>
          </a:p>
          <a:p>
            <a:r>
              <a:rPr lang="en-US" dirty="0"/>
              <a:t>0x0000 007F FFFF 0028.    4242424242424242               str1</a:t>
            </a:r>
          </a:p>
          <a:p>
            <a:r>
              <a:rPr lang="en-US" dirty="0"/>
              <a:t>0x0000 007F FFFF 0020.    4242424242424242               str2</a:t>
            </a:r>
          </a:p>
          <a:p>
            <a:r>
              <a:rPr lang="en-US" dirty="0"/>
              <a:t>0x0000 007F FFFF 0018    0000007FFFFF0038                 frame pointer</a:t>
            </a:r>
          </a:p>
          <a:p>
            <a:r>
              <a:rPr lang="en-US" dirty="0"/>
              <a:t>0x0000 007F FFFF 0010    0000000000410000.               return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C9DE8-7472-8D41-A267-4172E76660AB}"/>
              </a:ext>
            </a:extLst>
          </p:cNvPr>
          <p:cNvSpPr txBox="1"/>
          <p:nvPr/>
        </p:nvSpPr>
        <p:spPr>
          <a:xfrm>
            <a:off x="748990" y="1372004"/>
            <a:ext cx="38510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main(int </a:t>
            </a:r>
            <a:r>
              <a:rPr lang="en-US" dirty="0" err="1"/>
              <a:t>argc</a:t>
            </a:r>
            <a:r>
              <a:rPr lang="en-US" dirty="0"/>
              <a:t>, char *</a:t>
            </a:r>
            <a:r>
              <a:rPr lang="en-US" dirty="0" err="1"/>
              <a:t>argv</a:t>
            </a:r>
            <a:r>
              <a:rPr lang="en-US" dirty="0"/>
              <a:t>[]) {</a:t>
            </a:r>
          </a:p>
          <a:p>
            <a:r>
              <a:rPr lang="en-US" dirty="0"/>
              <a:t>	</a:t>
            </a:r>
            <a:r>
              <a:rPr lang="en-US" dirty="0" err="1"/>
              <a:t>mySillyCode</a:t>
            </a:r>
            <a:r>
              <a:rPr lang="en-US" dirty="0"/>
              <a:t>(0);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</a:t>
            </a:r>
            <a:r>
              <a:rPr lang="en-US" dirty="0" err="1"/>
              <a:t>mySillyCode</a:t>
            </a:r>
            <a:r>
              <a:rPr lang="en-US" dirty="0"/>
              <a:t>(int </a:t>
            </a:r>
            <a:r>
              <a:rPr lang="en-US" dirty="0" err="1"/>
              <a:t>myArgument</a:t>
            </a:r>
            <a:r>
              <a:rPr lang="en-US" dirty="0"/>
              <a:t>) {</a:t>
            </a:r>
          </a:p>
          <a:p>
            <a:r>
              <a:rPr lang="en-US" dirty="0"/>
              <a:t>	int valid = FALSE;</a:t>
            </a:r>
          </a:p>
          <a:p>
            <a:r>
              <a:rPr lang="en-US" dirty="0"/>
              <a:t>	char str1[8];</a:t>
            </a:r>
          </a:p>
          <a:p>
            <a:r>
              <a:rPr lang="en-US" dirty="0"/>
              <a:t>	char str2[8];</a:t>
            </a:r>
          </a:p>
          <a:p>
            <a:r>
              <a:rPr lang="en-US" dirty="0"/>
              <a:t>	</a:t>
            </a:r>
            <a:r>
              <a:rPr lang="en-US" dirty="0" err="1"/>
              <a:t>next_tag</a:t>
            </a:r>
            <a:r>
              <a:rPr lang="en-US" dirty="0"/>
              <a:t>(str1);</a:t>
            </a:r>
          </a:p>
          <a:p>
            <a:r>
              <a:rPr lang="en-US" dirty="0"/>
              <a:t>	gets(str2);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2"/>
                </a:solidFill>
              </a:rPr>
              <a:t>if (</a:t>
            </a:r>
            <a:r>
              <a:rPr lang="en-US" dirty="0" err="1">
                <a:solidFill>
                  <a:schemeClr val="tx2"/>
                </a:solidFill>
              </a:rPr>
              <a:t>strncmp</a:t>
            </a:r>
            <a:r>
              <a:rPr lang="en-US" dirty="0">
                <a:solidFill>
                  <a:schemeClr val="tx2"/>
                </a:solidFill>
              </a:rPr>
              <a:t>(str1, str2, 8) == 0)</a:t>
            </a:r>
          </a:p>
          <a:p>
            <a:r>
              <a:rPr lang="en-US" dirty="0">
                <a:solidFill>
                  <a:schemeClr val="tx2"/>
                </a:solidFill>
              </a:rPr>
              <a:t>		valid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EC99F-779A-AA48-8940-E9E241BDE5B2}"/>
              </a:ext>
            </a:extLst>
          </p:cNvPr>
          <p:cNvSpPr txBox="1"/>
          <p:nvPr/>
        </p:nvSpPr>
        <p:spPr>
          <a:xfrm>
            <a:off x="5641532" y="1628507"/>
            <a:ext cx="621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Memory address                                                            variable name</a:t>
            </a:r>
          </a:p>
        </p:txBody>
      </p:sp>
    </p:spTree>
    <p:extLst>
      <p:ext uri="{BB962C8B-B14F-4D97-AF65-F5344CB8AC3E}">
        <p14:creationId xmlns:p14="http://schemas.microsoft.com/office/powerpoint/2010/main" val="343400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6F76-A483-A14C-999E-41673C9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Calling </a:t>
            </a:r>
            <a:r>
              <a:rPr lang="en-US" dirty="0" err="1"/>
              <a:t>next_tag</a:t>
            </a:r>
            <a:r>
              <a:rPr lang="en-US" dirty="0"/>
              <a:t>, </a:t>
            </a:r>
            <a:br>
              <a:rPr lang="en-US" dirty="0"/>
            </a:br>
            <a:r>
              <a:rPr lang="en-US" sz="3100" dirty="0"/>
              <a:t>str2 = “</a:t>
            </a:r>
            <a:r>
              <a:rPr lang="en-US" sz="3100" dirty="0" err="1"/>
              <a:t>bbbbbbbbbbbbbbbbbbbbbbbb</a:t>
            </a:r>
            <a:r>
              <a:rPr lang="en-US" sz="3200" dirty="0" err="1"/>
              <a:t>bbbbbbbbb</a:t>
            </a:r>
            <a:r>
              <a:rPr lang="en-US" sz="3100" dirty="0"/>
              <a:t>”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ECCC3-6589-9F49-A776-6D687FC5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2032107"/>
            <a:ext cx="2551654" cy="11097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99EB2-33E1-7546-88E8-3B04A3F1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3140102"/>
            <a:ext cx="2551654" cy="17543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2AE38-0AFD-0A49-B533-A9447F387CC9}"/>
              </a:ext>
            </a:extLst>
          </p:cNvPr>
          <p:cNvSpPr txBox="1"/>
          <p:nvPr/>
        </p:nvSpPr>
        <p:spPr>
          <a:xfrm>
            <a:off x="5357192" y="1997839"/>
            <a:ext cx="68265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 007F FFFF 0058    </a:t>
            </a:r>
            <a:r>
              <a:rPr lang="en-US" dirty="0">
                <a:solidFill>
                  <a:schemeClr val="bg2"/>
                </a:solidFill>
              </a:rPr>
              <a:t>0000000000000022</a:t>
            </a:r>
            <a:r>
              <a:rPr lang="en-US" dirty="0"/>
              <a:t>                </a:t>
            </a:r>
            <a:r>
              <a:rPr lang="en-US" dirty="0" err="1"/>
              <a:t>argc</a:t>
            </a:r>
            <a:endParaRPr lang="en-US" dirty="0"/>
          </a:p>
          <a:p>
            <a:r>
              <a:rPr lang="en-US" dirty="0"/>
              <a:t>0x0000 007F FFFF 0050    </a:t>
            </a:r>
            <a:r>
              <a:rPr lang="en-US" dirty="0">
                <a:solidFill>
                  <a:schemeClr val="bg2"/>
                </a:solidFill>
              </a:rPr>
              <a:t>0000000011000000</a:t>
            </a:r>
            <a:r>
              <a:rPr lang="en-US" dirty="0"/>
              <a:t>                </a:t>
            </a:r>
            <a:r>
              <a:rPr lang="en-US" dirty="0" err="1"/>
              <a:t>argv</a:t>
            </a:r>
            <a:endParaRPr lang="en-US" dirty="0"/>
          </a:p>
          <a:p>
            <a:r>
              <a:rPr lang="en-US" dirty="0"/>
              <a:t>0x0000 007F FFFF 0048    </a:t>
            </a:r>
            <a:r>
              <a:rPr lang="en-US" dirty="0">
                <a:solidFill>
                  <a:schemeClr val="bg2"/>
                </a:solidFill>
              </a:rPr>
              <a:t>0000007FFFFF0058</a:t>
            </a:r>
            <a:r>
              <a:rPr lang="en-US" dirty="0"/>
              <a:t>                 frame pointer </a:t>
            </a:r>
          </a:p>
          <a:p>
            <a:r>
              <a:rPr lang="en-US" dirty="0"/>
              <a:t>0x0000 007F FFFF 0040    </a:t>
            </a:r>
            <a:r>
              <a:rPr lang="en-US" dirty="0">
                <a:solidFill>
                  <a:schemeClr val="bg2"/>
                </a:solidFill>
              </a:rPr>
              <a:t>420000000040DD1A</a:t>
            </a:r>
            <a:r>
              <a:rPr lang="en-US" dirty="0"/>
              <a:t>               return address</a:t>
            </a:r>
          </a:p>
          <a:p>
            <a:r>
              <a:rPr lang="en-US" dirty="0"/>
              <a:t>0x0000 007F FFFF 0038.    4242424242424242               </a:t>
            </a:r>
            <a:r>
              <a:rPr lang="en-US" dirty="0" err="1"/>
              <a:t>myArgument</a:t>
            </a:r>
            <a:endParaRPr lang="en-US" dirty="0"/>
          </a:p>
          <a:p>
            <a:r>
              <a:rPr lang="en-US" dirty="0"/>
              <a:t>0x0000 007F FFFF 0030     4242424242424242               valid </a:t>
            </a:r>
          </a:p>
          <a:p>
            <a:r>
              <a:rPr lang="en-US" dirty="0"/>
              <a:t>0x0000 007F FFFF 0028.    4242424242424242               str1</a:t>
            </a:r>
          </a:p>
          <a:p>
            <a:r>
              <a:rPr lang="en-US" dirty="0"/>
              <a:t>0x0000 007F FFFF 0020.    4242424242424242               str2</a:t>
            </a:r>
          </a:p>
          <a:p>
            <a:r>
              <a:rPr lang="en-US" dirty="0"/>
              <a:t>0x0000 007F FFFF 0018    0000007FFFFF0038                 frame pointer</a:t>
            </a:r>
          </a:p>
          <a:p>
            <a:r>
              <a:rPr lang="en-US" dirty="0"/>
              <a:t>0x0000 007F FFFF 0010    0000000000410000.               return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C9DE8-7472-8D41-A267-4172E76660AB}"/>
              </a:ext>
            </a:extLst>
          </p:cNvPr>
          <p:cNvSpPr txBox="1"/>
          <p:nvPr/>
        </p:nvSpPr>
        <p:spPr>
          <a:xfrm>
            <a:off x="748990" y="1372004"/>
            <a:ext cx="38510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main(int </a:t>
            </a:r>
            <a:r>
              <a:rPr lang="en-US" dirty="0" err="1"/>
              <a:t>argc</a:t>
            </a:r>
            <a:r>
              <a:rPr lang="en-US" dirty="0"/>
              <a:t>, char *</a:t>
            </a:r>
            <a:r>
              <a:rPr lang="en-US" dirty="0" err="1"/>
              <a:t>argv</a:t>
            </a:r>
            <a:r>
              <a:rPr lang="en-US" dirty="0"/>
              <a:t>[]) {</a:t>
            </a:r>
          </a:p>
          <a:p>
            <a:r>
              <a:rPr lang="en-US" dirty="0"/>
              <a:t>	</a:t>
            </a:r>
            <a:r>
              <a:rPr lang="en-US" dirty="0" err="1"/>
              <a:t>mySillyCode</a:t>
            </a:r>
            <a:r>
              <a:rPr lang="en-US" dirty="0"/>
              <a:t>(0);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</a:t>
            </a:r>
            <a:r>
              <a:rPr lang="en-US" dirty="0" err="1"/>
              <a:t>mySillyCode</a:t>
            </a:r>
            <a:r>
              <a:rPr lang="en-US" dirty="0"/>
              <a:t>(int </a:t>
            </a:r>
            <a:r>
              <a:rPr lang="en-US" dirty="0" err="1"/>
              <a:t>myArgument</a:t>
            </a:r>
            <a:r>
              <a:rPr lang="en-US" dirty="0"/>
              <a:t>) {</a:t>
            </a:r>
          </a:p>
          <a:p>
            <a:r>
              <a:rPr lang="en-US" dirty="0"/>
              <a:t>	int valid = FALSE;</a:t>
            </a:r>
          </a:p>
          <a:p>
            <a:r>
              <a:rPr lang="en-US" dirty="0"/>
              <a:t>	char str1[8];</a:t>
            </a:r>
          </a:p>
          <a:p>
            <a:r>
              <a:rPr lang="en-US" dirty="0"/>
              <a:t>	char str2[8];</a:t>
            </a:r>
          </a:p>
          <a:p>
            <a:r>
              <a:rPr lang="en-US" dirty="0"/>
              <a:t>	</a:t>
            </a:r>
            <a:r>
              <a:rPr lang="en-US" dirty="0" err="1"/>
              <a:t>next_tag</a:t>
            </a:r>
            <a:r>
              <a:rPr lang="en-US" dirty="0"/>
              <a:t>(str1);</a:t>
            </a:r>
          </a:p>
          <a:p>
            <a:r>
              <a:rPr lang="en-US" dirty="0"/>
              <a:t>	gets(str2);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2"/>
                </a:solidFill>
              </a:rPr>
              <a:t>if (</a:t>
            </a:r>
            <a:r>
              <a:rPr lang="en-US" dirty="0" err="1">
                <a:solidFill>
                  <a:schemeClr val="tx2"/>
                </a:solidFill>
              </a:rPr>
              <a:t>strncmp</a:t>
            </a:r>
            <a:r>
              <a:rPr lang="en-US" dirty="0">
                <a:solidFill>
                  <a:schemeClr val="tx2"/>
                </a:solidFill>
              </a:rPr>
              <a:t>(str1, str2, 8) == 0)</a:t>
            </a:r>
          </a:p>
          <a:p>
            <a:r>
              <a:rPr lang="en-US" dirty="0">
                <a:solidFill>
                  <a:schemeClr val="tx2"/>
                </a:solidFill>
              </a:rPr>
              <a:t>		valid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EC99F-779A-AA48-8940-E9E241BDE5B2}"/>
              </a:ext>
            </a:extLst>
          </p:cNvPr>
          <p:cNvSpPr txBox="1"/>
          <p:nvPr/>
        </p:nvSpPr>
        <p:spPr>
          <a:xfrm>
            <a:off x="5641532" y="1628507"/>
            <a:ext cx="621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Memory address                                                            variable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B0805-747C-3B47-BE06-66520F05E298}"/>
              </a:ext>
            </a:extLst>
          </p:cNvPr>
          <p:cNvSpPr txBox="1"/>
          <p:nvPr/>
        </p:nvSpPr>
        <p:spPr>
          <a:xfrm>
            <a:off x="2438401" y="5568462"/>
            <a:ext cx="627184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have overwritten main’s return address.</a:t>
            </a:r>
          </a:p>
          <a:p>
            <a:r>
              <a:rPr lang="en-US" dirty="0"/>
              <a:t>If we were malicious, we could overwrite it with the address of code we’ve installed and it would run.</a:t>
            </a:r>
          </a:p>
        </p:txBody>
      </p:sp>
    </p:spTree>
    <p:extLst>
      <p:ext uri="{BB962C8B-B14F-4D97-AF65-F5344CB8AC3E}">
        <p14:creationId xmlns:p14="http://schemas.microsoft.com/office/powerpoint/2010/main" val="157001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5A99-CAA6-2440-8621-D5435E2E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warning makes more sense….</a:t>
            </a:r>
          </a:p>
        </p:txBody>
      </p:sp>
      <p:pic>
        <p:nvPicPr>
          <p:cNvPr id="3" name="Picture 2" descr="Please contact instructor for more infromation on this image.">
            <a:extLst>
              <a:ext uri="{FF2B5EF4-FFF2-40B4-BE49-F238E27FC236}">
                <a16:creationId xmlns:a16="http://schemas.microsoft.com/office/drawing/2014/main" id="{AE478D84-AE76-A241-822F-835162C3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9485"/>
            <a:ext cx="12192000" cy="19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4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F20B-6E8C-40C9-AD57-9835FFBD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7FBE6E-49C1-4441-90F0-57367D03A40E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644695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48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5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0x0000006000000000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0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7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730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1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5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450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089DF0-8672-334B-A509-CD638C1A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71600" y="1223010"/>
            <a:ext cx="537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91EF0-E26D-964D-8B7E-42F9033C7AB1}"/>
              </a:ext>
            </a:extLst>
          </p:cNvPr>
          <p:cNvSpPr txBox="1"/>
          <p:nvPr/>
        </p:nvSpPr>
        <p:spPr>
          <a:xfrm>
            <a:off x="683747" y="1024056"/>
            <a:ext cx="59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D0D6D-6C12-7940-9344-812FDDD23ECC}"/>
              </a:ext>
            </a:extLst>
          </p:cNvPr>
          <p:cNvSpPr txBox="1"/>
          <p:nvPr/>
        </p:nvSpPr>
        <p:spPr>
          <a:xfrm>
            <a:off x="1013386" y="4729163"/>
            <a:ext cx="33057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 var1;</a:t>
            </a:r>
          </a:p>
          <a:p>
            <a:endParaRPr lang="en-US" b="1" dirty="0"/>
          </a:p>
          <a:p>
            <a:r>
              <a:rPr lang="en-US" b="1" i="1" dirty="0"/>
              <a:t>var1 = 0x0000006000000000</a:t>
            </a:r>
          </a:p>
          <a:p>
            <a:r>
              <a:rPr lang="en-US" b="1" i="1" dirty="0"/>
              <a:t>*var1 = 0x0000001F (big endian)</a:t>
            </a:r>
          </a:p>
          <a:p>
            <a:endParaRPr lang="en-US" b="1" i="1" dirty="0"/>
          </a:p>
          <a:p>
            <a:r>
              <a:rPr lang="en-US" b="1" i="1" dirty="0"/>
              <a:t>(assumes a 32 bit integer)</a:t>
            </a:r>
          </a:p>
        </p:txBody>
      </p:sp>
    </p:spTree>
    <p:extLst>
      <p:ext uri="{BB962C8B-B14F-4D97-AF65-F5344CB8AC3E}">
        <p14:creationId xmlns:p14="http://schemas.microsoft.com/office/powerpoint/2010/main" val="205974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D83D-FE56-4084-AC1C-9CDD6E5C3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3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7FBE6E-49C1-4441-90F0-57367D03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2459"/>
              </p:ext>
            </p:extLst>
          </p:nvPr>
        </p:nvGraphicFramePr>
        <p:xfrm>
          <a:off x="2032000" y="71966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644695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48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5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0x0000006000000000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0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7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730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1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5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450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089DF0-8672-334B-A509-CD638C1A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85887" y="2766060"/>
            <a:ext cx="537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91EF0-E26D-964D-8B7E-42F9033C7AB1}"/>
              </a:ext>
            </a:extLst>
          </p:cNvPr>
          <p:cNvSpPr txBox="1"/>
          <p:nvPr/>
        </p:nvSpPr>
        <p:spPr>
          <a:xfrm>
            <a:off x="480959" y="2581394"/>
            <a:ext cx="90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myChar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D0D6D-6C12-7940-9344-812FDDD23ECC}"/>
              </a:ext>
            </a:extLst>
          </p:cNvPr>
          <p:cNvSpPr txBox="1"/>
          <p:nvPr/>
        </p:nvSpPr>
        <p:spPr>
          <a:xfrm>
            <a:off x="1013386" y="4729163"/>
            <a:ext cx="21175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 * </a:t>
            </a:r>
            <a:r>
              <a:rPr lang="en-US" dirty="0" err="1"/>
              <a:t>myChar</a:t>
            </a:r>
            <a:r>
              <a:rPr lang="en-US" dirty="0"/>
              <a:t> = “a”;</a:t>
            </a:r>
          </a:p>
          <a:p>
            <a:endParaRPr lang="en-US" dirty="0"/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0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29CF-96D2-4AAF-AACE-796E1C6BC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Step 4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7FBE6E-49C1-4441-90F0-57367D03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093911"/>
              </p:ext>
            </p:extLst>
          </p:nvPr>
        </p:nvGraphicFramePr>
        <p:xfrm>
          <a:off x="2032000" y="71966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644695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48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5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0x0000006000000000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0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7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730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1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5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0x0000006000000007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450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089DF0-8672-334B-A509-CD638C1A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85887" y="2766060"/>
            <a:ext cx="537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91EF0-E26D-964D-8B7E-42F9033C7AB1}"/>
              </a:ext>
            </a:extLst>
          </p:cNvPr>
          <p:cNvSpPr txBox="1"/>
          <p:nvPr/>
        </p:nvSpPr>
        <p:spPr>
          <a:xfrm>
            <a:off x="480959" y="2581394"/>
            <a:ext cx="90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myChar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D0D6D-6C12-7940-9344-812FDDD23ECC}"/>
              </a:ext>
            </a:extLst>
          </p:cNvPr>
          <p:cNvSpPr txBox="1"/>
          <p:nvPr/>
        </p:nvSpPr>
        <p:spPr>
          <a:xfrm>
            <a:off x="1013386" y="4729163"/>
            <a:ext cx="22393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 * </a:t>
            </a:r>
            <a:r>
              <a:rPr lang="en-US" dirty="0" err="1"/>
              <a:t>myChar</a:t>
            </a:r>
            <a:r>
              <a:rPr lang="en-US" dirty="0"/>
              <a:t> = “ab”;</a:t>
            </a:r>
          </a:p>
          <a:p>
            <a:endParaRPr lang="en-US" dirty="0"/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48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6F76-A483-A14C-999E-41673C9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Calling </a:t>
            </a:r>
            <a:r>
              <a:rPr lang="en-US" dirty="0" err="1"/>
              <a:t>next_tag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ECCC3-6589-9F49-A776-6D687FC5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2032107"/>
            <a:ext cx="2551654" cy="11097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99EB2-33E1-7546-88E8-3B04A3F1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3140102"/>
            <a:ext cx="2551654" cy="17543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2AE38-0AFD-0A49-B533-A9447F387CC9}"/>
              </a:ext>
            </a:extLst>
          </p:cNvPr>
          <p:cNvSpPr txBox="1"/>
          <p:nvPr/>
        </p:nvSpPr>
        <p:spPr>
          <a:xfrm>
            <a:off x="5357192" y="1997839"/>
            <a:ext cx="66824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 007F FFFF 0058    </a:t>
            </a:r>
            <a:r>
              <a:rPr lang="en-US" dirty="0">
                <a:solidFill>
                  <a:schemeClr val="bg2"/>
                </a:solidFill>
              </a:rPr>
              <a:t>0000000000000022</a:t>
            </a:r>
            <a:r>
              <a:rPr lang="en-US" dirty="0"/>
              <a:t>                </a:t>
            </a:r>
            <a:r>
              <a:rPr lang="en-US" dirty="0" err="1"/>
              <a:t>argc</a:t>
            </a:r>
            <a:endParaRPr lang="en-US" dirty="0"/>
          </a:p>
          <a:p>
            <a:r>
              <a:rPr lang="en-US" dirty="0"/>
              <a:t>0x0000 007F FFFF 0050    </a:t>
            </a:r>
            <a:r>
              <a:rPr lang="en-US" dirty="0">
                <a:solidFill>
                  <a:schemeClr val="bg2"/>
                </a:solidFill>
              </a:rPr>
              <a:t>0000000011000000</a:t>
            </a:r>
            <a:r>
              <a:rPr lang="en-US" dirty="0"/>
              <a:t>                </a:t>
            </a:r>
            <a:r>
              <a:rPr lang="en-US" dirty="0" err="1"/>
              <a:t>argv</a:t>
            </a:r>
            <a:endParaRPr lang="en-US" dirty="0"/>
          </a:p>
          <a:p>
            <a:r>
              <a:rPr lang="en-US" dirty="0"/>
              <a:t>0x0000 007F FFFF 0048    </a:t>
            </a:r>
            <a:r>
              <a:rPr lang="en-US" dirty="0">
                <a:solidFill>
                  <a:schemeClr val="bg2"/>
                </a:solidFill>
              </a:rPr>
              <a:t>0000007FFFFF0058</a:t>
            </a:r>
            <a:r>
              <a:rPr lang="en-US" dirty="0"/>
              <a:t>                 frame pointer </a:t>
            </a:r>
          </a:p>
          <a:p>
            <a:r>
              <a:rPr lang="en-US" dirty="0"/>
              <a:t>0x0000 007F FFFF 0040    </a:t>
            </a:r>
            <a:r>
              <a:rPr lang="en-US" dirty="0">
                <a:solidFill>
                  <a:schemeClr val="bg2"/>
                </a:solidFill>
              </a:rPr>
              <a:t>000000000040DD1A</a:t>
            </a:r>
            <a:r>
              <a:rPr lang="en-US" dirty="0"/>
              <a:t>               return address</a:t>
            </a:r>
          </a:p>
          <a:p>
            <a:r>
              <a:rPr lang="en-US" dirty="0"/>
              <a:t>0x0000 007F FFFF 0038     0000000000000000               </a:t>
            </a:r>
            <a:r>
              <a:rPr lang="en-US" dirty="0" err="1"/>
              <a:t>myArgument</a:t>
            </a:r>
            <a:endParaRPr lang="en-US" dirty="0"/>
          </a:p>
          <a:p>
            <a:r>
              <a:rPr lang="en-US" dirty="0"/>
              <a:t>0x0000 007F FFFF 0030     0000000000000000               valid </a:t>
            </a:r>
          </a:p>
          <a:p>
            <a:r>
              <a:rPr lang="en-US" dirty="0"/>
              <a:t>0x0000 007F FFFF 0028.    …………….                                  str1</a:t>
            </a:r>
          </a:p>
          <a:p>
            <a:r>
              <a:rPr lang="en-US" dirty="0"/>
              <a:t>0x0000 007F FFFF 0020.    …………….                                  str2</a:t>
            </a:r>
          </a:p>
          <a:p>
            <a:r>
              <a:rPr lang="en-US" dirty="0"/>
              <a:t>0x0000 007F FFFF 0018    0000007FFFFF0038                 frame pointer</a:t>
            </a:r>
          </a:p>
          <a:p>
            <a:r>
              <a:rPr lang="en-US" dirty="0"/>
              <a:t>0x0000 007F FFFF 0010    0000000000410000.               return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C9DE8-7472-8D41-A267-4172E76660AB}"/>
              </a:ext>
            </a:extLst>
          </p:cNvPr>
          <p:cNvSpPr txBox="1"/>
          <p:nvPr/>
        </p:nvSpPr>
        <p:spPr>
          <a:xfrm>
            <a:off x="748990" y="1372004"/>
            <a:ext cx="38510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main(int </a:t>
            </a:r>
            <a:r>
              <a:rPr lang="en-US" dirty="0" err="1"/>
              <a:t>argc</a:t>
            </a:r>
            <a:r>
              <a:rPr lang="en-US" dirty="0"/>
              <a:t>, char *</a:t>
            </a:r>
            <a:r>
              <a:rPr lang="en-US" dirty="0" err="1"/>
              <a:t>argv</a:t>
            </a:r>
            <a:r>
              <a:rPr lang="en-US" dirty="0"/>
              <a:t>[]) {</a:t>
            </a:r>
          </a:p>
          <a:p>
            <a:r>
              <a:rPr lang="en-US" dirty="0"/>
              <a:t>	</a:t>
            </a:r>
            <a:r>
              <a:rPr lang="en-US" dirty="0" err="1"/>
              <a:t>mySillyCode</a:t>
            </a:r>
            <a:r>
              <a:rPr lang="en-US" dirty="0"/>
              <a:t>(0);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</a:t>
            </a:r>
            <a:r>
              <a:rPr lang="en-US" dirty="0" err="1"/>
              <a:t>mySillyCode</a:t>
            </a:r>
            <a:r>
              <a:rPr lang="en-US" dirty="0"/>
              <a:t>(int </a:t>
            </a:r>
            <a:r>
              <a:rPr lang="en-US" dirty="0" err="1"/>
              <a:t>myArgument</a:t>
            </a:r>
            <a:r>
              <a:rPr lang="en-US" dirty="0"/>
              <a:t>) {</a:t>
            </a:r>
          </a:p>
          <a:p>
            <a:r>
              <a:rPr lang="en-US" dirty="0"/>
              <a:t>	int valid = FALSE;</a:t>
            </a:r>
          </a:p>
          <a:p>
            <a:r>
              <a:rPr lang="en-US" dirty="0"/>
              <a:t>	char str1[8];</a:t>
            </a:r>
          </a:p>
          <a:p>
            <a:r>
              <a:rPr lang="en-US" dirty="0"/>
              <a:t>	char str2[8];</a:t>
            </a:r>
          </a:p>
          <a:p>
            <a:r>
              <a:rPr lang="en-US" dirty="0"/>
              <a:t>	</a:t>
            </a:r>
            <a:r>
              <a:rPr lang="en-US" dirty="0" err="1">
                <a:solidFill>
                  <a:schemeClr val="tx2"/>
                </a:solidFill>
              </a:rPr>
              <a:t>next_tag</a:t>
            </a:r>
            <a:r>
              <a:rPr lang="en-US" dirty="0">
                <a:solidFill>
                  <a:schemeClr val="tx2"/>
                </a:solidFill>
              </a:rPr>
              <a:t>(str1);</a:t>
            </a:r>
          </a:p>
          <a:p>
            <a:r>
              <a:rPr lang="en-US" dirty="0"/>
              <a:t>	gets(str2);</a:t>
            </a:r>
          </a:p>
          <a:p>
            <a:r>
              <a:rPr lang="en-US" dirty="0"/>
              <a:t>	if (</a:t>
            </a:r>
            <a:r>
              <a:rPr lang="en-US" dirty="0" err="1"/>
              <a:t>strncmp</a:t>
            </a:r>
            <a:r>
              <a:rPr lang="en-US" dirty="0"/>
              <a:t>(str1, str2, 8) == 0)</a:t>
            </a:r>
          </a:p>
          <a:p>
            <a:r>
              <a:rPr lang="en-US" dirty="0"/>
              <a:t>		valid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EC99F-779A-AA48-8940-E9E241BDE5B2}"/>
              </a:ext>
            </a:extLst>
          </p:cNvPr>
          <p:cNvSpPr txBox="1"/>
          <p:nvPr/>
        </p:nvSpPr>
        <p:spPr>
          <a:xfrm>
            <a:off x="5641532" y="1628507"/>
            <a:ext cx="621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Memory address                                                            variable 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E8D75-BF3E-9D44-A835-8D914A6A1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9538" y="1957754"/>
            <a:ext cx="6940061" cy="1336430"/>
          </a:xfrm>
          <a:prstGeom prst="rect">
            <a:avLst/>
          </a:prstGeom>
          <a:noFill/>
          <a:ln w="1079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665C-9D6A-9746-A41C-0F60040EFC67}"/>
              </a:ext>
            </a:extLst>
          </p:cNvPr>
          <p:cNvSpPr txBox="1"/>
          <p:nvPr/>
        </p:nvSpPr>
        <p:spPr>
          <a:xfrm>
            <a:off x="8311662" y="1113692"/>
            <a:ext cx="18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 stack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9B29A1-3FFF-1446-985A-3ADBD37AF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8839200" y="1476202"/>
            <a:ext cx="93785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6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6F76-A483-A14C-999E-41673C9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Calling </a:t>
            </a:r>
            <a:r>
              <a:rPr lang="en-US" dirty="0" err="1"/>
              <a:t>next_tag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ECCC3-6589-9F49-A776-6D687FC5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2032107"/>
            <a:ext cx="2551654" cy="11097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99EB2-33E1-7546-88E8-3B04A3F1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3140102"/>
            <a:ext cx="2551654" cy="17543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2AE38-0AFD-0A49-B533-A9447F387CC9}"/>
              </a:ext>
            </a:extLst>
          </p:cNvPr>
          <p:cNvSpPr txBox="1"/>
          <p:nvPr/>
        </p:nvSpPr>
        <p:spPr>
          <a:xfrm>
            <a:off x="5357192" y="1997839"/>
            <a:ext cx="66824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 007F FFFF 0058    </a:t>
            </a:r>
            <a:r>
              <a:rPr lang="en-US" dirty="0">
                <a:solidFill>
                  <a:schemeClr val="bg2"/>
                </a:solidFill>
              </a:rPr>
              <a:t>0000000000000022</a:t>
            </a:r>
            <a:r>
              <a:rPr lang="en-US" dirty="0"/>
              <a:t>                </a:t>
            </a:r>
            <a:r>
              <a:rPr lang="en-US" dirty="0" err="1"/>
              <a:t>argc</a:t>
            </a:r>
            <a:endParaRPr lang="en-US" dirty="0"/>
          </a:p>
          <a:p>
            <a:r>
              <a:rPr lang="en-US" dirty="0"/>
              <a:t>0x0000 007F FFFF 0050    </a:t>
            </a:r>
            <a:r>
              <a:rPr lang="en-US" dirty="0">
                <a:solidFill>
                  <a:schemeClr val="bg2"/>
                </a:solidFill>
              </a:rPr>
              <a:t>0000000011000000</a:t>
            </a:r>
            <a:r>
              <a:rPr lang="en-US" dirty="0"/>
              <a:t>                </a:t>
            </a:r>
            <a:r>
              <a:rPr lang="en-US" dirty="0" err="1"/>
              <a:t>argv</a:t>
            </a:r>
            <a:endParaRPr lang="en-US" dirty="0"/>
          </a:p>
          <a:p>
            <a:r>
              <a:rPr lang="en-US" dirty="0"/>
              <a:t>0x0000 007F FFFF 0048    </a:t>
            </a:r>
            <a:r>
              <a:rPr lang="en-US" dirty="0">
                <a:solidFill>
                  <a:schemeClr val="bg2"/>
                </a:solidFill>
              </a:rPr>
              <a:t>0000007FFFFF0058</a:t>
            </a:r>
            <a:r>
              <a:rPr lang="en-US" dirty="0"/>
              <a:t>                 frame pointer </a:t>
            </a:r>
          </a:p>
          <a:p>
            <a:r>
              <a:rPr lang="en-US" dirty="0"/>
              <a:t>0x0000 007F FFFF 0040    </a:t>
            </a:r>
            <a:r>
              <a:rPr lang="en-US" dirty="0">
                <a:solidFill>
                  <a:schemeClr val="bg2"/>
                </a:solidFill>
              </a:rPr>
              <a:t>000000000040DD1A</a:t>
            </a:r>
            <a:r>
              <a:rPr lang="en-US" dirty="0"/>
              <a:t>               return address</a:t>
            </a:r>
          </a:p>
          <a:p>
            <a:r>
              <a:rPr lang="en-US" dirty="0"/>
              <a:t>0x0000 007F FFFF 0038     0000000000000000               </a:t>
            </a:r>
            <a:r>
              <a:rPr lang="en-US" dirty="0" err="1"/>
              <a:t>myArgument</a:t>
            </a:r>
            <a:endParaRPr lang="en-US" dirty="0"/>
          </a:p>
          <a:p>
            <a:r>
              <a:rPr lang="en-US" dirty="0"/>
              <a:t>0x0000 007F FFFF 0030     0000000000000000               valid </a:t>
            </a:r>
          </a:p>
          <a:p>
            <a:r>
              <a:rPr lang="en-US" dirty="0"/>
              <a:t>0x0000 007F FFFF 0028.    …………….                                  str1</a:t>
            </a:r>
          </a:p>
          <a:p>
            <a:r>
              <a:rPr lang="en-US" dirty="0"/>
              <a:t>0x0000 007F FFFF 0020.    …………….                                  str2</a:t>
            </a:r>
          </a:p>
          <a:p>
            <a:r>
              <a:rPr lang="en-US" dirty="0"/>
              <a:t>0x0000 007F FFFF 0018    0000007FFFFF0038                 frame pointer</a:t>
            </a:r>
          </a:p>
          <a:p>
            <a:r>
              <a:rPr lang="en-US" dirty="0"/>
              <a:t>0x0000 007F FFFF 0010    0000000000410000.               return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C9DE8-7472-8D41-A267-4172E76660AB}"/>
              </a:ext>
            </a:extLst>
          </p:cNvPr>
          <p:cNvSpPr txBox="1"/>
          <p:nvPr/>
        </p:nvSpPr>
        <p:spPr>
          <a:xfrm>
            <a:off x="748990" y="1372004"/>
            <a:ext cx="38510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main(int </a:t>
            </a:r>
            <a:r>
              <a:rPr lang="en-US" dirty="0" err="1"/>
              <a:t>argc</a:t>
            </a:r>
            <a:r>
              <a:rPr lang="en-US" dirty="0"/>
              <a:t>, char *</a:t>
            </a:r>
            <a:r>
              <a:rPr lang="en-US" dirty="0" err="1"/>
              <a:t>argv</a:t>
            </a:r>
            <a:r>
              <a:rPr lang="en-US" dirty="0"/>
              <a:t>[]) {</a:t>
            </a:r>
          </a:p>
          <a:p>
            <a:r>
              <a:rPr lang="en-US" dirty="0"/>
              <a:t>	</a:t>
            </a:r>
            <a:r>
              <a:rPr lang="en-US" dirty="0" err="1"/>
              <a:t>mySillyCode</a:t>
            </a:r>
            <a:r>
              <a:rPr lang="en-US" dirty="0"/>
              <a:t>(0);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</a:t>
            </a:r>
            <a:r>
              <a:rPr lang="en-US" dirty="0" err="1"/>
              <a:t>mySillyCode</a:t>
            </a:r>
            <a:r>
              <a:rPr lang="en-US" dirty="0"/>
              <a:t>(int </a:t>
            </a:r>
            <a:r>
              <a:rPr lang="en-US" dirty="0" err="1"/>
              <a:t>myArgument</a:t>
            </a:r>
            <a:r>
              <a:rPr lang="en-US" dirty="0"/>
              <a:t>) {</a:t>
            </a:r>
          </a:p>
          <a:p>
            <a:r>
              <a:rPr lang="en-US" dirty="0"/>
              <a:t>	int valid = FALSE;</a:t>
            </a:r>
          </a:p>
          <a:p>
            <a:r>
              <a:rPr lang="en-US" dirty="0"/>
              <a:t>	char str1[8];</a:t>
            </a:r>
          </a:p>
          <a:p>
            <a:r>
              <a:rPr lang="en-US" dirty="0"/>
              <a:t>	char str2[8];</a:t>
            </a:r>
          </a:p>
          <a:p>
            <a:r>
              <a:rPr lang="en-US" dirty="0"/>
              <a:t>	</a:t>
            </a:r>
            <a:r>
              <a:rPr lang="en-US" dirty="0" err="1">
                <a:solidFill>
                  <a:schemeClr val="tx2"/>
                </a:solidFill>
              </a:rPr>
              <a:t>next_tag</a:t>
            </a:r>
            <a:r>
              <a:rPr lang="en-US" dirty="0">
                <a:solidFill>
                  <a:schemeClr val="tx2"/>
                </a:solidFill>
              </a:rPr>
              <a:t>(str1);</a:t>
            </a:r>
          </a:p>
          <a:p>
            <a:r>
              <a:rPr lang="en-US" dirty="0"/>
              <a:t>	gets(str2);</a:t>
            </a:r>
          </a:p>
          <a:p>
            <a:r>
              <a:rPr lang="en-US" dirty="0"/>
              <a:t>	if (</a:t>
            </a:r>
            <a:r>
              <a:rPr lang="en-US" dirty="0" err="1"/>
              <a:t>strncmp</a:t>
            </a:r>
            <a:r>
              <a:rPr lang="en-US" dirty="0"/>
              <a:t>(str1, str2, 8) == 0)</a:t>
            </a:r>
          </a:p>
          <a:p>
            <a:r>
              <a:rPr lang="en-US" dirty="0"/>
              <a:t>		valid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EC99F-779A-AA48-8940-E9E241BDE5B2}"/>
              </a:ext>
            </a:extLst>
          </p:cNvPr>
          <p:cNvSpPr txBox="1"/>
          <p:nvPr/>
        </p:nvSpPr>
        <p:spPr>
          <a:xfrm>
            <a:off x="5641532" y="1628507"/>
            <a:ext cx="621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Memory address                                                            variable 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E8D75-BF3E-9D44-A835-8D914A6A1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28239" y="3116656"/>
            <a:ext cx="6940061" cy="1777772"/>
          </a:xfrm>
          <a:prstGeom prst="rect">
            <a:avLst/>
          </a:prstGeom>
          <a:noFill/>
          <a:ln w="1079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665C-9D6A-9746-A41C-0F60040EFC67}"/>
              </a:ext>
            </a:extLst>
          </p:cNvPr>
          <p:cNvSpPr txBox="1"/>
          <p:nvPr/>
        </p:nvSpPr>
        <p:spPr>
          <a:xfrm>
            <a:off x="7717078" y="5615957"/>
            <a:ext cx="2446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mySillyCode</a:t>
            </a:r>
            <a:r>
              <a:rPr lang="en-US" i="1" dirty="0"/>
              <a:t> stack frame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9B29A1-3FFF-1446-985A-3ADBD37AF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751293" y="5027693"/>
            <a:ext cx="188909" cy="588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54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6F76-A483-A14C-999E-41673C9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Calling </a:t>
            </a:r>
            <a:r>
              <a:rPr lang="en-US" dirty="0" err="1"/>
              <a:t>next_tag</a:t>
            </a:r>
            <a:r>
              <a:rPr lang="en-US" dirty="0"/>
              <a:t>, str1 = “</a:t>
            </a:r>
            <a:r>
              <a:rPr lang="en-US" dirty="0" err="1"/>
              <a:t>aaaa</a:t>
            </a:r>
            <a:r>
              <a:rPr lang="en-US" dirty="0"/>
              <a:t>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ECCC3-6589-9F49-A776-6D687FC5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2032107"/>
            <a:ext cx="2551654" cy="11097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99EB2-33E1-7546-88E8-3B04A3F1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3140102"/>
            <a:ext cx="2551654" cy="17543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2AE38-0AFD-0A49-B533-A9447F387CC9}"/>
              </a:ext>
            </a:extLst>
          </p:cNvPr>
          <p:cNvSpPr txBox="1"/>
          <p:nvPr/>
        </p:nvSpPr>
        <p:spPr>
          <a:xfrm>
            <a:off x="5357192" y="1997839"/>
            <a:ext cx="66824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 007F FFFF 0058    </a:t>
            </a:r>
            <a:r>
              <a:rPr lang="en-US" dirty="0">
                <a:solidFill>
                  <a:schemeClr val="bg2"/>
                </a:solidFill>
              </a:rPr>
              <a:t>0000000000000022</a:t>
            </a:r>
            <a:r>
              <a:rPr lang="en-US" dirty="0"/>
              <a:t>                </a:t>
            </a:r>
            <a:r>
              <a:rPr lang="en-US" dirty="0" err="1"/>
              <a:t>argc</a:t>
            </a:r>
            <a:endParaRPr lang="en-US" dirty="0"/>
          </a:p>
          <a:p>
            <a:r>
              <a:rPr lang="en-US" dirty="0"/>
              <a:t>0x0000 007F FFFF 0050    </a:t>
            </a:r>
            <a:r>
              <a:rPr lang="en-US" dirty="0">
                <a:solidFill>
                  <a:schemeClr val="bg2"/>
                </a:solidFill>
              </a:rPr>
              <a:t>0000000011000000</a:t>
            </a:r>
            <a:r>
              <a:rPr lang="en-US" dirty="0"/>
              <a:t>                </a:t>
            </a:r>
            <a:r>
              <a:rPr lang="en-US" dirty="0" err="1"/>
              <a:t>argv</a:t>
            </a:r>
            <a:endParaRPr lang="en-US" dirty="0"/>
          </a:p>
          <a:p>
            <a:r>
              <a:rPr lang="en-US" dirty="0"/>
              <a:t>0x0000 007F FFFF 0048    </a:t>
            </a:r>
            <a:r>
              <a:rPr lang="en-US" dirty="0">
                <a:solidFill>
                  <a:schemeClr val="bg2"/>
                </a:solidFill>
              </a:rPr>
              <a:t>0000007FFFFF0058</a:t>
            </a:r>
            <a:r>
              <a:rPr lang="en-US" dirty="0"/>
              <a:t>                 frame pointer </a:t>
            </a:r>
          </a:p>
          <a:p>
            <a:r>
              <a:rPr lang="en-US" dirty="0"/>
              <a:t>0x0000 007F FFFF 0040    </a:t>
            </a:r>
            <a:r>
              <a:rPr lang="en-US" dirty="0">
                <a:solidFill>
                  <a:schemeClr val="bg2"/>
                </a:solidFill>
              </a:rPr>
              <a:t>000000000040DD1A</a:t>
            </a:r>
            <a:r>
              <a:rPr lang="en-US" dirty="0"/>
              <a:t>               return address</a:t>
            </a:r>
          </a:p>
          <a:p>
            <a:r>
              <a:rPr lang="en-US" dirty="0"/>
              <a:t>0x0000 007F FFFF 0038     0000000000000000               </a:t>
            </a:r>
            <a:r>
              <a:rPr lang="en-US" dirty="0" err="1"/>
              <a:t>myArgument</a:t>
            </a:r>
            <a:endParaRPr lang="en-US" dirty="0"/>
          </a:p>
          <a:p>
            <a:r>
              <a:rPr lang="en-US" dirty="0"/>
              <a:t>0x0000 007F FFFF 0030     0000000000000000               valid </a:t>
            </a:r>
          </a:p>
          <a:p>
            <a:r>
              <a:rPr lang="en-US" dirty="0"/>
              <a:t>0x0000 007F FFFF 0028.    41414141…….                         str1</a:t>
            </a:r>
          </a:p>
          <a:p>
            <a:r>
              <a:rPr lang="en-US" dirty="0"/>
              <a:t>0x0000 007F FFFF 0020.    …………….                                  str2</a:t>
            </a:r>
          </a:p>
          <a:p>
            <a:r>
              <a:rPr lang="en-US" dirty="0"/>
              <a:t>0x0000 007F FFFF 0018    0000007FFFFF0038                 frame pointer</a:t>
            </a:r>
          </a:p>
          <a:p>
            <a:r>
              <a:rPr lang="en-US" dirty="0"/>
              <a:t>0x0000 007F FFFF 0010    0000000000410000.               return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C9DE8-7472-8D41-A267-4172E76660AB}"/>
              </a:ext>
            </a:extLst>
          </p:cNvPr>
          <p:cNvSpPr txBox="1"/>
          <p:nvPr/>
        </p:nvSpPr>
        <p:spPr>
          <a:xfrm>
            <a:off x="748990" y="1372004"/>
            <a:ext cx="38510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main(int </a:t>
            </a:r>
            <a:r>
              <a:rPr lang="en-US" dirty="0" err="1"/>
              <a:t>argc</a:t>
            </a:r>
            <a:r>
              <a:rPr lang="en-US" dirty="0"/>
              <a:t>, char *</a:t>
            </a:r>
            <a:r>
              <a:rPr lang="en-US" dirty="0" err="1"/>
              <a:t>argv</a:t>
            </a:r>
            <a:r>
              <a:rPr lang="en-US" dirty="0"/>
              <a:t>[]) {</a:t>
            </a:r>
          </a:p>
          <a:p>
            <a:r>
              <a:rPr lang="en-US" dirty="0"/>
              <a:t>	</a:t>
            </a:r>
            <a:r>
              <a:rPr lang="en-US" dirty="0" err="1"/>
              <a:t>mySillyCode</a:t>
            </a:r>
            <a:r>
              <a:rPr lang="en-US" dirty="0"/>
              <a:t>(0);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</a:t>
            </a:r>
            <a:r>
              <a:rPr lang="en-US" dirty="0" err="1"/>
              <a:t>mySillyCode</a:t>
            </a:r>
            <a:r>
              <a:rPr lang="en-US" dirty="0"/>
              <a:t>(int </a:t>
            </a:r>
            <a:r>
              <a:rPr lang="en-US" dirty="0" err="1"/>
              <a:t>myArgument</a:t>
            </a:r>
            <a:r>
              <a:rPr lang="en-US" dirty="0"/>
              <a:t>) {</a:t>
            </a:r>
          </a:p>
          <a:p>
            <a:r>
              <a:rPr lang="en-US" dirty="0"/>
              <a:t>	int valid = FALSE;</a:t>
            </a:r>
          </a:p>
          <a:p>
            <a:r>
              <a:rPr lang="en-US" dirty="0"/>
              <a:t>	char str1[8];</a:t>
            </a:r>
          </a:p>
          <a:p>
            <a:r>
              <a:rPr lang="en-US" dirty="0"/>
              <a:t>	char str2[8];</a:t>
            </a:r>
          </a:p>
          <a:p>
            <a:r>
              <a:rPr lang="en-US" dirty="0"/>
              <a:t>	</a:t>
            </a:r>
            <a:r>
              <a:rPr lang="en-US" dirty="0" err="1"/>
              <a:t>next_tag</a:t>
            </a:r>
            <a:r>
              <a:rPr lang="en-US" dirty="0"/>
              <a:t>(str1);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2"/>
                </a:solidFill>
              </a:rPr>
              <a:t>gets(str2);</a:t>
            </a:r>
          </a:p>
          <a:p>
            <a:r>
              <a:rPr lang="en-US" dirty="0"/>
              <a:t>	if (</a:t>
            </a:r>
            <a:r>
              <a:rPr lang="en-US" dirty="0" err="1"/>
              <a:t>strncmp</a:t>
            </a:r>
            <a:r>
              <a:rPr lang="en-US" dirty="0"/>
              <a:t>(str1, str2, 8) == 0)</a:t>
            </a:r>
          </a:p>
          <a:p>
            <a:r>
              <a:rPr lang="en-US" dirty="0"/>
              <a:t>		valid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EC99F-779A-AA48-8940-E9E241BDE5B2}"/>
              </a:ext>
            </a:extLst>
          </p:cNvPr>
          <p:cNvSpPr txBox="1"/>
          <p:nvPr/>
        </p:nvSpPr>
        <p:spPr>
          <a:xfrm>
            <a:off x="5641532" y="1628507"/>
            <a:ext cx="621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Memory address                                                            variable name</a:t>
            </a:r>
          </a:p>
        </p:txBody>
      </p:sp>
    </p:spTree>
    <p:extLst>
      <p:ext uri="{BB962C8B-B14F-4D97-AF65-F5344CB8AC3E}">
        <p14:creationId xmlns:p14="http://schemas.microsoft.com/office/powerpoint/2010/main" val="27855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6F76-A483-A14C-999E-41673C9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Calling </a:t>
            </a:r>
            <a:r>
              <a:rPr lang="en-US" dirty="0" err="1"/>
              <a:t>next_tag</a:t>
            </a:r>
            <a:r>
              <a:rPr lang="en-US" dirty="0"/>
              <a:t>, str2 = “</a:t>
            </a:r>
            <a:r>
              <a:rPr lang="en-US" dirty="0" err="1"/>
              <a:t>bbbbb</a:t>
            </a:r>
            <a:r>
              <a:rPr lang="en-US" dirty="0"/>
              <a:t>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ECCC3-6589-9F49-A776-6D687FC5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2032107"/>
            <a:ext cx="2551654" cy="11097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99EB2-33E1-7546-88E8-3B04A3F1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3140102"/>
            <a:ext cx="2551654" cy="17543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2AE38-0AFD-0A49-B533-A9447F387CC9}"/>
              </a:ext>
            </a:extLst>
          </p:cNvPr>
          <p:cNvSpPr txBox="1"/>
          <p:nvPr/>
        </p:nvSpPr>
        <p:spPr>
          <a:xfrm>
            <a:off x="5357192" y="1997839"/>
            <a:ext cx="68265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 007F FFFF 0058    </a:t>
            </a:r>
            <a:r>
              <a:rPr lang="en-US" dirty="0">
                <a:solidFill>
                  <a:schemeClr val="bg2"/>
                </a:solidFill>
              </a:rPr>
              <a:t>0000000000000022</a:t>
            </a:r>
            <a:r>
              <a:rPr lang="en-US" dirty="0"/>
              <a:t>                </a:t>
            </a:r>
            <a:r>
              <a:rPr lang="en-US" dirty="0" err="1"/>
              <a:t>argc</a:t>
            </a:r>
            <a:endParaRPr lang="en-US" dirty="0"/>
          </a:p>
          <a:p>
            <a:r>
              <a:rPr lang="en-US" dirty="0"/>
              <a:t>0x0000 007F FFFF 0050    </a:t>
            </a:r>
            <a:r>
              <a:rPr lang="en-US" dirty="0">
                <a:solidFill>
                  <a:schemeClr val="bg2"/>
                </a:solidFill>
              </a:rPr>
              <a:t>0000000011000000</a:t>
            </a:r>
            <a:r>
              <a:rPr lang="en-US" dirty="0"/>
              <a:t>                </a:t>
            </a:r>
            <a:r>
              <a:rPr lang="en-US" dirty="0" err="1"/>
              <a:t>argv</a:t>
            </a:r>
            <a:endParaRPr lang="en-US" dirty="0"/>
          </a:p>
          <a:p>
            <a:r>
              <a:rPr lang="en-US" dirty="0"/>
              <a:t>0x0000 007F FFFF 0048    </a:t>
            </a:r>
            <a:r>
              <a:rPr lang="en-US" dirty="0">
                <a:solidFill>
                  <a:schemeClr val="bg2"/>
                </a:solidFill>
              </a:rPr>
              <a:t>0000007FFFFF0058</a:t>
            </a:r>
            <a:r>
              <a:rPr lang="en-US" dirty="0"/>
              <a:t>                 frame pointer </a:t>
            </a:r>
          </a:p>
          <a:p>
            <a:r>
              <a:rPr lang="en-US" dirty="0"/>
              <a:t>0x0000 007F FFFF 0040    </a:t>
            </a:r>
            <a:r>
              <a:rPr lang="en-US" dirty="0">
                <a:solidFill>
                  <a:schemeClr val="bg2"/>
                </a:solidFill>
              </a:rPr>
              <a:t>000000000040DD1A</a:t>
            </a:r>
            <a:r>
              <a:rPr lang="en-US" dirty="0"/>
              <a:t>               return address</a:t>
            </a:r>
          </a:p>
          <a:p>
            <a:r>
              <a:rPr lang="en-US" dirty="0"/>
              <a:t>0x0000 007F FFFF 0038     0000000000000000               </a:t>
            </a:r>
            <a:r>
              <a:rPr lang="en-US" dirty="0" err="1"/>
              <a:t>myArgument</a:t>
            </a:r>
            <a:endParaRPr lang="en-US" dirty="0"/>
          </a:p>
          <a:p>
            <a:r>
              <a:rPr lang="en-US" dirty="0"/>
              <a:t>0x0000 007F FFFF 0030     0000000000000000               valid </a:t>
            </a:r>
          </a:p>
          <a:p>
            <a:r>
              <a:rPr lang="en-US" dirty="0"/>
              <a:t>0x0000 007F FFFF 0028.    41414141…….                         str1</a:t>
            </a:r>
          </a:p>
          <a:p>
            <a:r>
              <a:rPr lang="en-US" dirty="0"/>
              <a:t>0x0000 007F FFFF 0020.    4242424242…                         str2</a:t>
            </a:r>
          </a:p>
          <a:p>
            <a:r>
              <a:rPr lang="en-US" dirty="0"/>
              <a:t>0x0000 007F FFFF 0018    0000007FFFFF0038                 frame pointer</a:t>
            </a:r>
          </a:p>
          <a:p>
            <a:r>
              <a:rPr lang="en-US" dirty="0"/>
              <a:t>0x0000 007F FFFF 0010    0000000000410000.               return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C9DE8-7472-8D41-A267-4172E76660AB}"/>
              </a:ext>
            </a:extLst>
          </p:cNvPr>
          <p:cNvSpPr txBox="1"/>
          <p:nvPr/>
        </p:nvSpPr>
        <p:spPr>
          <a:xfrm>
            <a:off x="748990" y="1372004"/>
            <a:ext cx="38510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main(int </a:t>
            </a:r>
            <a:r>
              <a:rPr lang="en-US" dirty="0" err="1"/>
              <a:t>argc</a:t>
            </a:r>
            <a:r>
              <a:rPr lang="en-US" dirty="0"/>
              <a:t>, char *</a:t>
            </a:r>
            <a:r>
              <a:rPr lang="en-US" dirty="0" err="1"/>
              <a:t>argv</a:t>
            </a:r>
            <a:r>
              <a:rPr lang="en-US" dirty="0"/>
              <a:t>[]) {</a:t>
            </a:r>
          </a:p>
          <a:p>
            <a:r>
              <a:rPr lang="en-US" dirty="0"/>
              <a:t>	</a:t>
            </a:r>
            <a:r>
              <a:rPr lang="en-US" dirty="0" err="1"/>
              <a:t>mySillyCode</a:t>
            </a:r>
            <a:r>
              <a:rPr lang="en-US" dirty="0"/>
              <a:t>(0);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</a:t>
            </a:r>
            <a:r>
              <a:rPr lang="en-US" dirty="0" err="1"/>
              <a:t>mySillyCode</a:t>
            </a:r>
            <a:r>
              <a:rPr lang="en-US" dirty="0"/>
              <a:t>(int </a:t>
            </a:r>
            <a:r>
              <a:rPr lang="en-US" dirty="0" err="1"/>
              <a:t>myArgument</a:t>
            </a:r>
            <a:r>
              <a:rPr lang="en-US" dirty="0"/>
              <a:t>) {</a:t>
            </a:r>
          </a:p>
          <a:p>
            <a:r>
              <a:rPr lang="en-US" dirty="0"/>
              <a:t>	int valid = FALSE;</a:t>
            </a:r>
          </a:p>
          <a:p>
            <a:r>
              <a:rPr lang="en-US" dirty="0"/>
              <a:t>	char str1[8];</a:t>
            </a:r>
          </a:p>
          <a:p>
            <a:r>
              <a:rPr lang="en-US" dirty="0"/>
              <a:t>	char str2[8];</a:t>
            </a:r>
          </a:p>
          <a:p>
            <a:r>
              <a:rPr lang="en-US" dirty="0"/>
              <a:t>	</a:t>
            </a:r>
            <a:r>
              <a:rPr lang="en-US" dirty="0" err="1"/>
              <a:t>next_tag</a:t>
            </a:r>
            <a:r>
              <a:rPr lang="en-US" dirty="0"/>
              <a:t>(str1);</a:t>
            </a:r>
          </a:p>
          <a:p>
            <a:r>
              <a:rPr lang="en-US" dirty="0"/>
              <a:t>	gets(str2);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2"/>
                </a:solidFill>
              </a:rPr>
              <a:t>if (</a:t>
            </a:r>
            <a:r>
              <a:rPr lang="en-US" dirty="0" err="1">
                <a:solidFill>
                  <a:schemeClr val="tx2"/>
                </a:solidFill>
              </a:rPr>
              <a:t>strncmp</a:t>
            </a:r>
            <a:r>
              <a:rPr lang="en-US" dirty="0">
                <a:solidFill>
                  <a:schemeClr val="tx2"/>
                </a:solidFill>
              </a:rPr>
              <a:t>(str1, str2, 8) == 0)</a:t>
            </a:r>
          </a:p>
          <a:p>
            <a:r>
              <a:rPr lang="en-US" dirty="0">
                <a:solidFill>
                  <a:schemeClr val="tx2"/>
                </a:solidFill>
              </a:rPr>
              <a:t>		valid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EC99F-779A-AA48-8940-E9E241BDE5B2}"/>
              </a:ext>
            </a:extLst>
          </p:cNvPr>
          <p:cNvSpPr txBox="1"/>
          <p:nvPr/>
        </p:nvSpPr>
        <p:spPr>
          <a:xfrm>
            <a:off x="5641532" y="1628507"/>
            <a:ext cx="621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Memory address                                                            variable name</a:t>
            </a:r>
          </a:p>
        </p:txBody>
      </p:sp>
    </p:spTree>
    <p:extLst>
      <p:ext uri="{BB962C8B-B14F-4D97-AF65-F5344CB8AC3E}">
        <p14:creationId xmlns:p14="http://schemas.microsoft.com/office/powerpoint/2010/main" val="327473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6F76-A483-A14C-999E-41673C9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Calling </a:t>
            </a:r>
            <a:r>
              <a:rPr lang="en-US" dirty="0" err="1"/>
              <a:t>next_tag</a:t>
            </a:r>
            <a:r>
              <a:rPr lang="en-US" dirty="0"/>
              <a:t>, str2 = “</a:t>
            </a:r>
            <a:r>
              <a:rPr lang="en-US" dirty="0" err="1"/>
              <a:t>bbbbbbbbbb</a:t>
            </a:r>
            <a:r>
              <a:rPr lang="en-US" dirty="0"/>
              <a:t>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ECCC3-6589-9F49-A776-6D687FC5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2032107"/>
            <a:ext cx="2551654" cy="11097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99EB2-33E1-7546-88E8-3B04A3F1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4719" y="3140102"/>
            <a:ext cx="2551654" cy="17543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2AE38-0AFD-0A49-B533-A9447F387CC9}"/>
              </a:ext>
            </a:extLst>
          </p:cNvPr>
          <p:cNvSpPr txBox="1"/>
          <p:nvPr/>
        </p:nvSpPr>
        <p:spPr>
          <a:xfrm>
            <a:off x="5357192" y="1997839"/>
            <a:ext cx="68265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 007F FFFF 0058    </a:t>
            </a:r>
            <a:r>
              <a:rPr lang="en-US" dirty="0">
                <a:solidFill>
                  <a:schemeClr val="bg2"/>
                </a:solidFill>
              </a:rPr>
              <a:t>0000000000000022</a:t>
            </a:r>
            <a:r>
              <a:rPr lang="en-US" dirty="0"/>
              <a:t>                </a:t>
            </a:r>
            <a:r>
              <a:rPr lang="en-US" dirty="0" err="1"/>
              <a:t>argc</a:t>
            </a:r>
            <a:endParaRPr lang="en-US" dirty="0"/>
          </a:p>
          <a:p>
            <a:r>
              <a:rPr lang="en-US" dirty="0"/>
              <a:t>0x0000 007F FFFF 0050    </a:t>
            </a:r>
            <a:r>
              <a:rPr lang="en-US" dirty="0">
                <a:solidFill>
                  <a:schemeClr val="bg2"/>
                </a:solidFill>
              </a:rPr>
              <a:t>0000000011000000</a:t>
            </a:r>
            <a:r>
              <a:rPr lang="en-US" dirty="0"/>
              <a:t>                </a:t>
            </a:r>
            <a:r>
              <a:rPr lang="en-US" dirty="0" err="1"/>
              <a:t>argv</a:t>
            </a:r>
            <a:endParaRPr lang="en-US" dirty="0"/>
          </a:p>
          <a:p>
            <a:r>
              <a:rPr lang="en-US" dirty="0"/>
              <a:t>0x0000 007F FFFF 0048    </a:t>
            </a:r>
            <a:r>
              <a:rPr lang="en-US" dirty="0">
                <a:solidFill>
                  <a:schemeClr val="bg2"/>
                </a:solidFill>
              </a:rPr>
              <a:t>0000007FFFFF0058</a:t>
            </a:r>
            <a:r>
              <a:rPr lang="en-US" dirty="0"/>
              <a:t>                 frame pointer </a:t>
            </a:r>
          </a:p>
          <a:p>
            <a:r>
              <a:rPr lang="en-US" dirty="0"/>
              <a:t>0x0000 007F FFFF 0040    </a:t>
            </a:r>
            <a:r>
              <a:rPr lang="en-US" dirty="0">
                <a:solidFill>
                  <a:schemeClr val="bg2"/>
                </a:solidFill>
              </a:rPr>
              <a:t>000000000040DD1A</a:t>
            </a:r>
            <a:r>
              <a:rPr lang="en-US" dirty="0"/>
              <a:t>               return address</a:t>
            </a:r>
          </a:p>
          <a:p>
            <a:r>
              <a:rPr lang="en-US" dirty="0"/>
              <a:t>0x0000 007F FFFF 0038     0000000000000000               </a:t>
            </a:r>
            <a:r>
              <a:rPr lang="en-US" dirty="0" err="1"/>
              <a:t>myArgument</a:t>
            </a:r>
            <a:endParaRPr lang="en-US" dirty="0"/>
          </a:p>
          <a:p>
            <a:r>
              <a:rPr lang="en-US" dirty="0"/>
              <a:t>0x0000 007F FFFF 0030     0000000000000000               valid </a:t>
            </a:r>
          </a:p>
          <a:p>
            <a:r>
              <a:rPr lang="en-US" dirty="0"/>
              <a:t>0x0000 007F FFFF 0028.    42424141…….                         str1</a:t>
            </a:r>
          </a:p>
          <a:p>
            <a:r>
              <a:rPr lang="en-US" dirty="0"/>
              <a:t>0x0000 007F FFFF 0020.    4242424242424242               str2</a:t>
            </a:r>
          </a:p>
          <a:p>
            <a:r>
              <a:rPr lang="en-US" dirty="0"/>
              <a:t>0x0000 007F FFFF 0018    0000007FFFFF0038                 frame pointer</a:t>
            </a:r>
          </a:p>
          <a:p>
            <a:r>
              <a:rPr lang="en-US" dirty="0"/>
              <a:t>0x0000 007F FFFF 0010    0000000000410000.               return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C9DE8-7472-8D41-A267-4172E76660AB}"/>
              </a:ext>
            </a:extLst>
          </p:cNvPr>
          <p:cNvSpPr txBox="1"/>
          <p:nvPr/>
        </p:nvSpPr>
        <p:spPr>
          <a:xfrm>
            <a:off x="748990" y="1372004"/>
            <a:ext cx="38510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main(int </a:t>
            </a:r>
            <a:r>
              <a:rPr lang="en-US" dirty="0" err="1"/>
              <a:t>argc</a:t>
            </a:r>
            <a:r>
              <a:rPr lang="en-US" dirty="0"/>
              <a:t>, char *</a:t>
            </a:r>
            <a:r>
              <a:rPr lang="en-US" dirty="0" err="1"/>
              <a:t>argv</a:t>
            </a:r>
            <a:r>
              <a:rPr lang="en-US" dirty="0"/>
              <a:t>[]) {</a:t>
            </a:r>
          </a:p>
          <a:p>
            <a:r>
              <a:rPr lang="en-US" dirty="0"/>
              <a:t>	</a:t>
            </a:r>
            <a:r>
              <a:rPr lang="en-US" dirty="0" err="1"/>
              <a:t>mySillyCode</a:t>
            </a:r>
            <a:r>
              <a:rPr lang="en-US" dirty="0"/>
              <a:t>(0);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</a:t>
            </a:r>
            <a:r>
              <a:rPr lang="en-US" dirty="0" err="1"/>
              <a:t>mySillyCode</a:t>
            </a:r>
            <a:r>
              <a:rPr lang="en-US" dirty="0"/>
              <a:t>(int </a:t>
            </a:r>
            <a:r>
              <a:rPr lang="en-US" dirty="0" err="1"/>
              <a:t>myArgument</a:t>
            </a:r>
            <a:r>
              <a:rPr lang="en-US" dirty="0"/>
              <a:t>) {</a:t>
            </a:r>
          </a:p>
          <a:p>
            <a:r>
              <a:rPr lang="en-US" dirty="0"/>
              <a:t>	int valid = FALSE;</a:t>
            </a:r>
          </a:p>
          <a:p>
            <a:r>
              <a:rPr lang="en-US" dirty="0"/>
              <a:t>	char str1[8];</a:t>
            </a:r>
          </a:p>
          <a:p>
            <a:r>
              <a:rPr lang="en-US" dirty="0"/>
              <a:t>	char str2[8];</a:t>
            </a:r>
          </a:p>
          <a:p>
            <a:r>
              <a:rPr lang="en-US" dirty="0"/>
              <a:t>	</a:t>
            </a:r>
            <a:r>
              <a:rPr lang="en-US" dirty="0" err="1"/>
              <a:t>next_tag</a:t>
            </a:r>
            <a:r>
              <a:rPr lang="en-US" dirty="0"/>
              <a:t>(str1);</a:t>
            </a:r>
          </a:p>
          <a:p>
            <a:r>
              <a:rPr lang="en-US" dirty="0"/>
              <a:t>	gets(str2);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2"/>
                </a:solidFill>
              </a:rPr>
              <a:t>if (</a:t>
            </a:r>
            <a:r>
              <a:rPr lang="en-US" dirty="0" err="1">
                <a:solidFill>
                  <a:schemeClr val="tx2"/>
                </a:solidFill>
              </a:rPr>
              <a:t>strncmp</a:t>
            </a:r>
            <a:r>
              <a:rPr lang="en-US" dirty="0">
                <a:solidFill>
                  <a:schemeClr val="tx2"/>
                </a:solidFill>
              </a:rPr>
              <a:t>(str1, str2, 8) == 0)</a:t>
            </a:r>
          </a:p>
          <a:p>
            <a:r>
              <a:rPr lang="en-US" dirty="0">
                <a:solidFill>
                  <a:schemeClr val="tx2"/>
                </a:solidFill>
              </a:rPr>
              <a:t>		valid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EC99F-779A-AA48-8940-E9E241BDE5B2}"/>
              </a:ext>
            </a:extLst>
          </p:cNvPr>
          <p:cNvSpPr txBox="1"/>
          <p:nvPr/>
        </p:nvSpPr>
        <p:spPr>
          <a:xfrm>
            <a:off x="5641532" y="1628507"/>
            <a:ext cx="621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Memory address                                                            variable name</a:t>
            </a:r>
          </a:p>
        </p:txBody>
      </p:sp>
    </p:spTree>
    <p:extLst>
      <p:ext uri="{BB962C8B-B14F-4D97-AF65-F5344CB8AC3E}">
        <p14:creationId xmlns:p14="http://schemas.microsoft.com/office/powerpoint/2010/main" val="23860117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1244</Words>
  <Application>Microsoft Office PowerPoint</Application>
  <PresentationFormat>Widescreen</PresentationFormat>
  <Paragraphs>266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Example Problem Step 1</vt:lpstr>
      <vt:lpstr>Example Problem Step 2</vt:lpstr>
      <vt:lpstr>Example Problem Step 3</vt:lpstr>
      <vt:lpstr>Example Problem Step 4</vt:lpstr>
      <vt:lpstr>Before Calling next_tag</vt:lpstr>
      <vt:lpstr>Before Calling next_tag</vt:lpstr>
      <vt:lpstr>After Calling next_tag, str1 = “aaaa”</vt:lpstr>
      <vt:lpstr>After Calling next_tag, str2 = “bbbbb”</vt:lpstr>
      <vt:lpstr>After Calling next_tag, str2 = “bbbbbbbbbb”</vt:lpstr>
      <vt:lpstr>After Calling next_tag,  str2 = “bbbbbbbbbbbbbbbbbbbbbbbbbbbbbbbbb”</vt:lpstr>
      <vt:lpstr>After Calling next_tag,  str2 = “bbbbbbbbbbbbbbbbbbbbbbbbbbbbbbbbb”</vt:lpstr>
      <vt:lpstr>Now this warning makes more sense….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Resch,Cheryl</dc:creator>
  <cp:lastModifiedBy>Martin,Joshua L</cp:lastModifiedBy>
  <cp:revision>5</cp:revision>
  <dcterms:created xsi:type="dcterms:W3CDTF">2021-09-29T17:26:53Z</dcterms:created>
  <dcterms:modified xsi:type="dcterms:W3CDTF">2022-02-01T20:30:11Z</dcterms:modified>
</cp:coreProperties>
</file>